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1" r:id="rId1"/>
  </p:sldMasterIdLst>
  <p:sldIdLst>
    <p:sldId id="256" r:id="rId2"/>
    <p:sldId id="257" r:id="rId3"/>
    <p:sldId id="261" r:id="rId4"/>
    <p:sldId id="271" r:id="rId5"/>
    <p:sldId id="262" r:id="rId6"/>
    <p:sldId id="266" r:id="rId7"/>
    <p:sldId id="267" r:id="rId8"/>
    <p:sldId id="268" r:id="rId9"/>
    <p:sldId id="269" r:id="rId10"/>
    <p:sldId id="272" r:id="rId11"/>
    <p:sldId id="273" r:id="rId12"/>
    <p:sldId id="260" r:id="rId13"/>
    <p:sldId id="275" r:id="rId14"/>
    <p:sldId id="278" r:id="rId15"/>
    <p:sldId id="279" r:id="rId16"/>
    <p:sldId id="276" r:id="rId17"/>
    <p:sldId id="274" r:id="rId18"/>
    <p:sldId id="281" r:id="rId19"/>
    <p:sldId id="280" r:id="rId20"/>
    <p:sldId id="259" r:id="rId21"/>
    <p:sldId id="264" r:id="rId22"/>
    <p:sldId id="265" r:id="rId23"/>
    <p:sldId id="26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02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303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87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7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46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74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33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651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7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0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17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61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6A6F8-B4E8-42E2-8BE8-6EDEDF3EC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933" y="758952"/>
            <a:ext cx="10503747" cy="3566160"/>
          </a:xfrm>
        </p:spPr>
        <p:txBody>
          <a:bodyPr>
            <a:normAutofit/>
          </a:bodyPr>
          <a:lstStyle/>
          <a:p>
            <a:r>
              <a:rPr lang="pt-BR" sz="4400" dirty="0"/>
              <a:t>Oficina Prática de Monitoramento de Parcerias</a:t>
            </a:r>
            <a:br>
              <a:rPr lang="pt-BR" sz="4400" dirty="0"/>
            </a:br>
            <a:br>
              <a:rPr lang="pt-BR" sz="4400" dirty="0"/>
            </a:br>
            <a:r>
              <a:rPr lang="pt-BR" sz="5400" b="1" dirty="0"/>
              <a:t>ASPECTOS CONTÁBEIS DAS PARCERIAS: GLOSAS, AJUSTES FINANCEIROS E PRESTAÇÃO DE CONTAS</a:t>
            </a:r>
            <a:r>
              <a:rPr lang="pt-BR" sz="5400" dirty="0"/>
              <a:t>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7F1A9D-103B-4D57-BEFB-651D52A809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pt-BR" dirty="0"/>
              <a:t>VIRGINNIA FARIA ALVES PENA</a:t>
            </a:r>
          </a:p>
          <a:p>
            <a:pPr algn="r"/>
            <a:r>
              <a:rPr lang="pt-BR" dirty="0"/>
              <a:t>Secretaria Municipal da Saúde</a:t>
            </a:r>
          </a:p>
          <a:p>
            <a:pPr algn="r"/>
            <a:r>
              <a:rPr lang="pt-BR" dirty="0"/>
              <a:t>2023.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C0FD171-417B-467F-A5A5-6928ABF4F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734" y="4455620"/>
            <a:ext cx="1571978" cy="140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86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11379-2CAB-42DB-BFD6-03EB9E09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45911"/>
            <a:ext cx="10058400" cy="1101930"/>
          </a:xfrm>
        </p:spPr>
        <p:txBody>
          <a:bodyPr>
            <a:normAutofit fontScale="90000"/>
          </a:bodyPr>
          <a:lstStyle/>
          <a:p>
            <a:r>
              <a:rPr lang="pt-BR" dirty="0"/>
              <a:t>ACOMPANHAMENTO FINANCEIRO</a:t>
            </a:r>
            <a:br>
              <a:rPr lang="pt-BR" dirty="0"/>
            </a:br>
            <a:r>
              <a:rPr lang="pt-BR" sz="3600" b="1" dirty="0">
                <a:solidFill>
                  <a:schemeClr val="tx1"/>
                </a:solidFill>
              </a:rPr>
              <a:t>5 - </a:t>
            </a:r>
            <a:r>
              <a:rPr lang="pt-BR" sz="3600" dirty="0">
                <a:solidFill>
                  <a:schemeClr val="tx1"/>
                </a:solidFill>
                <a:latin typeface="Google Sans"/>
              </a:rPr>
              <a:t>Análise Financeira (2/3)</a:t>
            </a: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D385B5-784E-4ABC-B001-DCA2DA949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620" y="1938943"/>
            <a:ext cx="11158714" cy="43744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397A4E-9AB7-44B1-9650-85E136C78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284" y="308051"/>
            <a:ext cx="1162050" cy="1038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ABE10DA-DA9E-485A-A043-B8D0227F0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52" y="1938943"/>
            <a:ext cx="113538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46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11379-2CAB-42DB-BFD6-03EB9E09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45911"/>
            <a:ext cx="10058400" cy="1101930"/>
          </a:xfrm>
        </p:spPr>
        <p:txBody>
          <a:bodyPr>
            <a:normAutofit fontScale="90000"/>
          </a:bodyPr>
          <a:lstStyle/>
          <a:p>
            <a:r>
              <a:rPr lang="pt-BR" dirty="0"/>
              <a:t>ACOMPANHAMENTO FINANCEIRO</a:t>
            </a:r>
            <a:br>
              <a:rPr lang="pt-BR" dirty="0"/>
            </a:br>
            <a:r>
              <a:rPr lang="pt-BR" sz="3600" b="1" dirty="0">
                <a:solidFill>
                  <a:schemeClr val="tx1"/>
                </a:solidFill>
              </a:rPr>
              <a:t>5 - </a:t>
            </a:r>
            <a:r>
              <a:rPr lang="pt-BR" sz="3600" dirty="0">
                <a:solidFill>
                  <a:schemeClr val="tx1"/>
                </a:solidFill>
                <a:latin typeface="Google Sans"/>
              </a:rPr>
              <a:t>Análise Financeira (3/3)</a:t>
            </a:r>
            <a:endParaRPr lang="pt-BR" sz="36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397A4E-9AB7-44B1-9650-85E136C78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284" y="308051"/>
            <a:ext cx="1162050" cy="10382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796B4BC-8991-46C9-9178-982D7E6A7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486" y="1781814"/>
            <a:ext cx="8535988" cy="498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31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11379-2CAB-42DB-BFD6-03EB9E09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45911"/>
            <a:ext cx="10058400" cy="1101930"/>
          </a:xfrm>
        </p:spPr>
        <p:txBody>
          <a:bodyPr/>
          <a:lstStyle/>
          <a:p>
            <a:r>
              <a:rPr lang="pt-BR" dirty="0"/>
              <a:t>PRESTAÇÃO DE CONTAS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D385B5-784E-4ABC-B001-DCA2DA949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620" y="1938943"/>
            <a:ext cx="11158714" cy="4374444"/>
          </a:xfrm>
        </p:spPr>
        <p:txBody>
          <a:bodyPr>
            <a:normAutofit/>
          </a:bodyPr>
          <a:lstStyle/>
          <a:p>
            <a:pPr marL="200025" lvl="1" indent="522288" algn="just">
              <a:buNone/>
            </a:pPr>
            <a:r>
              <a:rPr lang="pt-BR" sz="2400" dirty="0">
                <a:solidFill>
                  <a:srgbClr val="4D5156"/>
                </a:solidFill>
                <a:latin typeface="Google Sans"/>
              </a:rPr>
              <a:t>Foi identificada a necessidade de variações devido a periodicidade na análise das prestações de contas dos </a:t>
            </a:r>
            <a:r>
              <a:rPr lang="pt-BR" sz="2400" b="1" i="0" dirty="0">
                <a:solidFill>
                  <a:srgbClr val="4D5156"/>
                </a:solidFill>
                <a:effectLst/>
                <a:latin typeface="Google Sans"/>
              </a:rPr>
              <a:t>Contratos de Gestão</a:t>
            </a:r>
            <a:r>
              <a:rPr lang="pt-BR" sz="2400" dirty="0">
                <a:solidFill>
                  <a:srgbClr val="4D5156"/>
                </a:solidFill>
                <a:latin typeface="Google Sans"/>
              </a:rPr>
              <a:t>, portanto foram definidos três metodologias, sendo:</a:t>
            </a:r>
          </a:p>
          <a:p>
            <a:pPr lvl="1" algn="just"/>
            <a:r>
              <a:rPr lang="pt-BR" sz="1900" u="sng" dirty="0">
                <a:latin typeface="Google Sans"/>
              </a:rPr>
              <a:t>Análise da Prestação de Contas de Custeio Mensal –</a:t>
            </a:r>
            <a:r>
              <a:rPr lang="pt-BR" sz="1900" dirty="0">
                <a:latin typeface="Google Sans"/>
              </a:rPr>
              <a:t> Consiste na conciliação bancária, conferência de outras entradas, comparativo do previsto X executado e apontamento das inconsistências para esclarecimentos; </a:t>
            </a:r>
          </a:p>
          <a:p>
            <a:pPr marL="801688" lvl="1" indent="-350838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40C28"/>
                </a:solidFill>
                <a:latin typeface="Google Sans"/>
              </a:rPr>
              <a:t>Conferência da Portaria SF 314/2021</a:t>
            </a:r>
            <a:r>
              <a:rPr lang="pt-BR" b="0" i="0" dirty="0">
                <a:solidFill>
                  <a:srgbClr val="040C28"/>
                </a:solidFill>
                <a:effectLst/>
                <a:latin typeface="Google Sans"/>
              </a:rPr>
              <a:t>;</a:t>
            </a:r>
          </a:p>
          <a:p>
            <a:pPr marL="801688" lvl="1" indent="-350838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40C28"/>
                </a:solidFill>
                <a:latin typeface="Google Sans"/>
              </a:rPr>
              <a:t>Cálculo do Provisionamento 1/3 férias e 13º Salário;</a:t>
            </a:r>
            <a:endParaRPr lang="pt-BR" dirty="0">
              <a:latin typeface="Google Sans"/>
            </a:endParaRPr>
          </a:p>
          <a:p>
            <a:pPr lvl="1" algn="just"/>
            <a:r>
              <a:rPr lang="pt-BR" sz="1900" u="sng" dirty="0">
                <a:latin typeface="Google Sans"/>
              </a:rPr>
              <a:t>Análise das Prestações de Contas Anual –</a:t>
            </a:r>
            <a:r>
              <a:rPr lang="pt-BR" sz="1900" dirty="0">
                <a:latin typeface="Google Sans"/>
              </a:rPr>
              <a:t> Consiste na análise dos esclarecimentos, da execução financeira, do comparativo entre previsto X executado anual geral e por unidade, das despesas institucionais, comprovação do cumprimento do regulamento de compras e dos apontamentos das despesas passíveis de glosas;</a:t>
            </a:r>
          </a:p>
          <a:p>
            <a:pPr lvl="1" algn="just"/>
            <a:r>
              <a:rPr lang="pt-BR" sz="1900" u="sng" dirty="0">
                <a:latin typeface="Google Sans"/>
              </a:rPr>
              <a:t>Análise das Prestação de Contas de Investimentos –</a:t>
            </a:r>
            <a:r>
              <a:rPr lang="pt-BR" sz="1900" dirty="0">
                <a:latin typeface="Google Sans"/>
              </a:rPr>
              <a:t> Consiste na análise do Termo Aditivo para apuração da aquisição de equipamentos e mobiliários ou execução com obras, onde período médio de execução é de 120 dias;</a:t>
            </a: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397A4E-9AB7-44B1-9650-85E136C78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284" y="308051"/>
            <a:ext cx="116205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19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11379-2CAB-42DB-BFD6-03EB9E09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45911"/>
            <a:ext cx="10058400" cy="1101930"/>
          </a:xfrm>
        </p:spPr>
        <p:txBody>
          <a:bodyPr>
            <a:normAutofit fontScale="90000"/>
          </a:bodyPr>
          <a:lstStyle/>
          <a:p>
            <a:r>
              <a:rPr lang="pt-BR" dirty="0"/>
              <a:t>PRESTAÇÃO DE CONTAS</a:t>
            </a:r>
            <a:br>
              <a:rPr lang="pt-BR" dirty="0"/>
            </a:br>
            <a:r>
              <a:rPr lang="pt-BR" sz="3600" dirty="0"/>
              <a:t>1 - </a:t>
            </a:r>
            <a:r>
              <a:rPr lang="pt-BR" sz="3600" dirty="0">
                <a:latin typeface="Google Sans"/>
              </a:rPr>
              <a:t>Análise da Prestação de Contas de Custeio Mensal (1/3)</a:t>
            </a:r>
            <a:endParaRPr lang="pt-BR" sz="36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397A4E-9AB7-44B1-9650-85E136C78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284" y="308051"/>
            <a:ext cx="1162050" cy="103822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E11346E-7A95-465D-BDDB-6E6CBEF8E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887" y="1849967"/>
            <a:ext cx="78962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44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11379-2CAB-42DB-BFD6-03EB9E09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45911"/>
            <a:ext cx="10058400" cy="1101930"/>
          </a:xfrm>
        </p:spPr>
        <p:txBody>
          <a:bodyPr>
            <a:normAutofit fontScale="90000"/>
          </a:bodyPr>
          <a:lstStyle/>
          <a:p>
            <a:r>
              <a:rPr lang="pt-BR" dirty="0"/>
              <a:t>PRESTAÇÃO DE CONTAS</a:t>
            </a:r>
            <a:br>
              <a:rPr lang="pt-BR" dirty="0"/>
            </a:br>
            <a:r>
              <a:rPr lang="pt-BR" sz="3600" dirty="0"/>
              <a:t>1 - </a:t>
            </a:r>
            <a:r>
              <a:rPr lang="pt-BR" sz="3600" dirty="0">
                <a:latin typeface="Google Sans"/>
              </a:rPr>
              <a:t>Análise da Prestação de Contas de Custeio Mensal (2/3)</a:t>
            </a:r>
            <a:endParaRPr lang="pt-BR" sz="36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397A4E-9AB7-44B1-9650-85E136C78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284" y="308051"/>
            <a:ext cx="1162050" cy="10382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1938A66-3DBB-4E7F-B554-83888B5A5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887" y="1825448"/>
            <a:ext cx="789622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33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11379-2CAB-42DB-BFD6-03EB9E09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45911"/>
            <a:ext cx="10058400" cy="1101930"/>
          </a:xfrm>
        </p:spPr>
        <p:txBody>
          <a:bodyPr>
            <a:normAutofit fontScale="90000"/>
          </a:bodyPr>
          <a:lstStyle/>
          <a:p>
            <a:r>
              <a:rPr lang="pt-BR" dirty="0"/>
              <a:t>PRESTAÇÃO DE CONTAS</a:t>
            </a:r>
            <a:br>
              <a:rPr lang="pt-BR" dirty="0"/>
            </a:br>
            <a:r>
              <a:rPr lang="pt-BR" sz="3600" dirty="0"/>
              <a:t>1 - </a:t>
            </a:r>
            <a:r>
              <a:rPr lang="pt-BR" sz="3600" dirty="0">
                <a:latin typeface="Google Sans"/>
              </a:rPr>
              <a:t>Análise da Prestação de Contas de Custeio Mensal (3/3)</a:t>
            </a:r>
            <a:endParaRPr lang="pt-BR" sz="36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397A4E-9AB7-44B1-9650-85E136C78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284" y="308051"/>
            <a:ext cx="1162050" cy="103822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8A36DA4-F205-4FE2-A170-3D4E783DF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367" y="1839031"/>
            <a:ext cx="78962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66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11379-2CAB-42DB-BFD6-03EB9E09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45911"/>
            <a:ext cx="10058400" cy="1101930"/>
          </a:xfrm>
        </p:spPr>
        <p:txBody>
          <a:bodyPr>
            <a:normAutofit fontScale="90000"/>
          </a:bodyPr>
          <a:lstStyle/>
          <a:p>
            <a:r>
              <a:rPr lang="pt-BR" dirty="0"/>
              <a:t>PRESTAÇÃO DE CONTAS</a:t>
            </a:r>
            <a:br>
              <a:rPr lang="pt-BR" dirty="0"/>
            </a:br>
            <a:r>
              <a:rPr lang="pt-BR" sz="3600" dirty="0"/>
              <a:t>2 - </a:t>
            </a:r>
            <a:r>
              <a:rPr lang="pt-BR" sz="3600" dirty="0">
                <a:latin typeface="Google Sans"/>
              </a:rPr>
              <a:t>Análise da Prestação de Contas Anual</a:t>
            </a:r>
            <a:endParaRPr lang="pt-BR" sz="36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397A4E-9AB7-44B1-9650-85E136C78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284" y="308051"/>
            <a:ext cx="1162050" cy="1038225"/>
          </a:xfrm>
          <a:prstGeom prst="rect">
            <a:avLst/>
          </a:prstGeom>
        </p:spPr>
      </p:pic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4A5DB09-53A1-44B5-8C25-369D5AE87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t-BR" dirty="0"/>
          </a:p>
          <a:p>
            <a:pPr algn="ctr"/>
            <a:r>
              <a:rPr lang="pt-BR" sz="2400" b="1" dirty="0"/>
              <a:t>Vide arquivo PDF extraído do processo SEI de Prestação de Contas.</a:t>
            </a:r>
          </a:p>
          <a:p>
            <a:pPr algn="ctr"/>
            <a:r>
              <a:rPr lang="pt-BR" sz="2400" b="1" dirty="0"/>
              <a:t>R016/2015 OS ASF – EXERCÍCIO 2020</a:t>
            </a:r>
          </a:p>
        </p:txBody>
      </p:sp>
    </p:spTree>
    <p:extLst>
      <p:ext uri="{BB962C8B-B14F-4D97-AF65-F5344CB8AC3E}">
        <p14:creationId xmlns:p14="http://schemas.microsoft.com/office/powerpoint/2010/main" val="3157727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11379-2CAB-42DB-BFD6-03EB9E09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45911"/>
            <a:ext cx="10058400" cy="1101930"/>
          </a:xfrm>
        </p:spPr>
        <p:txBody>
          <a:bodyPr>
            <a:normAutofit fontScale="90000"/>
          </a:bodyPr>
          <a:lstStyle/>
          <a:p>
            <a:r>
              <a:rPr lang="pt-BR" dirty="0"/>
              <a:t>PRESTAÇÃO DE CONTAS</a:t>
            </a:r>
            <a:br>
              <a:rPr lang="pt-BR" dirty="0"/>
            </a:br>
            <a:r>
              <a:rPr lang="pt-BR" sz="3600" dirty="0"/>
              <a:t>3 - </a:t>
            </a:r>
            <a:r>
              <a:rPr lang="pt-BR" sz="3600" dirty="0">
                <a:latin typeface="Google Sans"/>
              </a:rPr>
              <a:t>Análise da Prestação de Contas de Investimentos (1/3)</a:t>
            </a:r>
            <a:endParaRPr lang="pt-BR" sz="36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397A4E-9AB7-44B1-9650-85E136C78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284" y="308051"/>
            <a:ext cx="1162050" cy="103822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44AC706-E17E-4452-97FB-12D4F871C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058" y="1845734"/>
            <a:ext cx="99822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35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11379-2CAB-42DB-BFD6-03EB9E09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45911"/>
            <a:ext cx="10058400" cy="1101930"/>
          </a:xfrm>
        </p:spPr>
        <p:txBody>
          <a:bodyPr>
            <a:normAutofit fontScale="90000"/>
          </a:bodyPr>
          <a:lstStyle/>
          <a:p>
            <a:r>
              <a:rPr lang="pt-BR" dirty="0"/>
              <a:t>PRESTAÇÃO DE CONTAS</a:t>
            </a:r>
            <a:br>
              <a:rPr lang="pt-BR" dirty="0"/>
            </a:br>
            <a:r>
              <a:rPr lang="pt-BR" sz="3600" dirty="0"/>
              <a:t>3 - </a:t>
            </a:r>
            <a:r>
              <a:rPr lang="pt-BR" sz="3600" dirty="0">
                <a:latin typeface="Google Sans"/>
              </a:rPr>
              <a:t>Análise da Prestação de Contas de Investimentos (2/3)</a:t>
            </a:r>
            <a:endParaRPr lang="pt-BR" sz="36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397A4E-9AB7-44B1-9650-85E136C78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284" y="308051"/>
            <a:ext cx="1162050" cy="103822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1C673B9-C4C0-4F4C-94C1-B2FB0E0F5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965" y="1803387"/>
            <a:ext cx="9407029" cy="495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78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11379-2CAB-42DB-BFD6-03EB9E09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45911"/>
            <a:ext cx="10058400" cy="1101930"/>
          </a:xfrm>
        </p:spPr>
        <p:txBody>
          <a:bodyPr>
            <a:normAutofit fontScale="90000"/>
          </a:bodyPr>
          <a:lstStyle/>
          <a:p>
            <a:r>
              <a:rPr lang="pt-BR" dirty="0"/>
              <a:t>PRESTAÇÃO DE CONTAS</a:t>
            </a:r>
            <a:br>
              <a:rPr lang="pt-BR" dirty="0"/>
            </a:br>
            <a:r>
              <a:rPr lang="pt-BR" sz="3600" dirty="0"/>
              <a:t>3 - </a:t>
            </a:r>
            <a:r>
              <a:rPr lang="pt-BR" sz="3600" dirty="0">
                <a:latin typeface="Google Sans"/>
              </a:rPr>
              <a:t>Análise da Prestação de Contas de Investimentos (3/3)</a:t>
            </a:r>
            <a:endParaRPr lang="pt-BR" sz="36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397A4E-9AB7-44B1-9650-85E136C78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5284" y="308051"/>
            <a:ext cx="1162050" cy="1038225"/>
          </a:xfrm>
          <a:prstGeom prst="rect">
            <a:avLst/>
          </a:prstGeom>
        </p:spPr>
      </p:pic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A0352614-8323-4DB9-9089-CD9F7F86D7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930248"/>
              </p:ext>
            </p:extLst>
          </p:nvPr>
        </p:nvGraphicFramePr>
        <p:xfrm>
          <a:off x="1986842" y="1907692"/>
          <a:ext cx="8698442" cy="481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m de Bitmap" r:id="rId4" imgW="9201240" imgH="5095800" progId="Paint.Picture.1">
                  <p:embed/>
                </p:oleObj>
              </mc:Choice>
              <mc:Fallback>
                <p:oleObj name="Imagem de Bitmap" r:id="rId4" imgW="9201240" imgH="5095800" progId="Paint.Picture.1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A0352614-8323-4DB9-9089-CD9F7F86D7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6842" y="1907692"/>
                        <a:ext cx="8698442" cy="4817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9082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11379-2CAB-42DB-BFD6-03EB9E09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45911"/>
            <a:ext cx="10058400" cy="1101930"/>
          </a:xfrm>
        </p:spPr>
        <p:txBody>
          <a:bodyPr/>
          <a:lstStyle/>
          <a:p>
            <a:r>
              <a:rPr lang="pt-BR" dirty="0"/>
              <a:t>CONTRATO DE GESTÃO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D385B5-784E-4ABC-B001-DCA2DA949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620" y="1938943"/>
            <a:ext cx="11158714" cy="4374444"/>
          </a:xfrm>
        </p:spPr>
        <p:txBody>
          <a:bodyPr>
            <a:normAutofit/>
          </a:bodyPr>
          <a:lstStyle/>
          <a:p>
            <a:pPr marL="200025" lvl="1" indent="522288" algn="just">
              <a:buNone/>
            </a:pPr>
            <a:r>
              <a:rPr lang="pt-BR" sz="2400" b="0" i="0" dirty="0">
                <a:solidFill>
                  <a:schemeClr val="tx1"/>
                </a:solidFill>
                <a:effectLst/>
                <a:latin typeface="Google Sans"/>
              </a:rPr>
              <a:t>O </a:t>
            </a:r>
            <a:r>
              <a:rPr lang="pt-BR" sz="2400" b="1" i="0" dirty="0">
                <a:solidFill>
                  <a:schemeClr val="tx1"/>
                </a:solidFill>
                <a:effectLst/>
                <a:latin typeface="Google Sans"/>
              </a:rPr>
              <a:t>Contrato de Gestão 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Google Sans"/>
              </a:rPr>
              <a:t>é um instrumento firmado entre o Poder Público e uma organização do Terceiro Setor qualificada como Organização Social, objetivando a formação de parceria entre as partes para execução de atividades relativas ao projeto segundo a área de atuação.</a:t>
            </a:r>
            <a:endParaRPr lang="pt-BR" sz="2400" dirty="0">
              <a:solidFill>
                <a:schemeClr val="tx1"/>
              </a:solidFill>
              <a:latin typeface="Google Sans"/>
            </a:endParaRPr>
          </a:p>
          <a:p>
            <a:pPr marL="200025" lvl="1" indent="522288" algn="just">
              <a:buNone/>
            </a:pPr>
            <a:r>
              <a:rPr lang="pt-BR" sz="2400" dirty="0">
                <a:solidFill>
                  <a:schemeClr val="tx1"/>
                </a:solidFill>
                <a:latin typeface="Google Sans"/>
              </a:rPr>
              <a:t>O </a:t>
            </a:r>
            <a:r>
              <a:rPr lang="pt-BR" sz="2400" b="1" dirty="0">
                <a:solidFill>
                  <a:schemeClr val="tx1"/>
                </a:solidFill>
                <a:latin typeface="Google Sans"/>
              </a:rPr>
              <a:t>Plano de Trabalho </a:t>
            </a:r>
            <a:r>
              <a:rPr lang="pt-BR" sz="2400" dirty="0">
                <a:solidFill>
                  <a:schemeClr val="tx1"/>
                </a:solidFill>
                <a:latin typeface="Google Sans"/>
              </a:rPr>
              <a:t>é a representação sintética da parte operacional do projeto, devendo ser composto por: </a:t>
            </a:r>
          </a:p>
          <a:p>
            <a:pPr lvl="1"/>
            <a:r>
              <a:rPr lang="pt-BR" sz="2200" u="sng" dirty="0">
                <a:solidFill>
                  <a:schemeClr val="tx1"/>
                </a:solidFill>
                <a:latin typeface="Google Sans"/>
              </a:rPr>
              <a:t>PLANO ORÇAMENTÁRIO </a:t>
            </a:r>
            <a:r>
              <a:rPr lang="pt-BR" sz="2200" dirty="0">
                <a:solidFill>
                  <a:schemeClr val="tx1"/>
                </a:solidFill>
                <a:latin typeface="Google Sans"/>
              </a:rPr>
              <a:t>- </a:t>
            </a:r>
            <a:r>
              <a:rPr lang="pt-BR" sz="2200" b="0" i="0" dirty="0">
                <a:solidFill>
                  <a:schemeClr val="tx1"/>
                </a:solidFill>
                <a:effectLst/>
                <a:latin typeface="Google Sans"/>
              </a:rPr>
              <a:t> é a identificação dos valores, que tem por finalidade permitir um maior detalhamento da previsão da execução das despesas;</a:t>
            </a:r>
            <a:endParaRPr lang="pt-BR" sz="2200" dirty="0">
              <a:solidFill>
                <a:schemeClr val="tx1"/>
              </a:solidFill>
              <a:latin typeface="Google Sans"/>
            </a:endParaRPr>
          </a:p>
          <a:p>
            <a:pPr lvl="1"/>
            <a:r>
              <a:rPr lang="pt-BR" sz="2200" u="sng" dirty="0">
                <a:solidFill>
                  <a:schemeClr val="tx1"/>
                </a:solidFill>
                <a:latin typeface="Google Sans"/>
              </a:rPr>
              <a:t>METAS E INDICADORES </a:t>
            </a:r>
            <a:r>
              <a:rPr lang="pt-BR" sz="2200" dirty="0">
                <a:solidFill>
                  <a:schemeClr val="tx1"/>
                </a:solidFill>
                <a:latin typeface="Google Sans"/>
              </a:rPr>
              <a:t>-  </a:t>
            </a:r>
            <a:r>
              <a:rPr lang="pt-BR" sz="2200" b="0" i="0" dirty="0">
                <a:solidFill>
                  <a:schemeClr val="tx1"/>
                </a:solidFill>
                <a:effectLst/>
                <a:latin typeface="Google Sans"/>
              </a:rPr>
              <a:t>as metas são os objetivos a serem alcançados e os indicadores são as ferramentas usadas para medir o progresso em direção a esses objetivos;</a:t>
            </a:r>
            <a:endParaRPr lang="pt-BR" sz="2200" dirty="0">
              <a:solidFill>
                <a:schemeClr val="tx1"/>
              </a:solidFill>
              <a:latin typeface="Google Sans"/>
            </a:endParaRPr>
          </a:p>
          <a:p>
            <a:pPr lvl="1"/>
            <a:r>
              <a:rPr lang="pt-BR" sz="2200" u="sng" dirty="0">
                <a:solidFill>
                  <a:schemeClr val="tx1"/>
                </a:solidFill>
                <a:latin typeface="Google Sans"/>
              </a:rPr>
              <a:t>EQUIPE DIMENSIONADA</a:t>
            </a:r>
            <a:r>
              <a:rPr lang="pt-BR" sz="2200" dirty="0">
                <a:solidFill>
                  <a:schemeClr val="tx1"/>
                </a:solidFill>
                <a:latin typeface="Google Sans"/>
              </a:rPr>
              <a:t> - </a:t>
            </a:r>
            <a:r>
              <a:rPr lang="pt-BR" sz="2200" b="0" i="0" dirty="0">
                <a:solidFill>
                  <a:schemeClr val="tx1"/>
                </a:solidFill>
                <a:effectLst/>
                <a:latin typeface="Google Sans"/>
              </a:rPr>
              <a:t>é a definição da quantidade e categorias profissionais por unidade do projeto segundo a área de atuação.</a:t>
            </a:r>
            <a:endParaRPr lang="pt-BR" sz="2200" dirty="0">
              <a:solidFill>
                <a:schemeClr val="tx1"/>
              </a:solidFill>
              <a:latin typeface="Google Sans"/>
            </a:endParaRP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397A4E-9AB7-44B1-9650-85E136C78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284" y="308051"/>
            <a:ext cx="116205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42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11379-2CAB-42DB-BFD6-03EB9E09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45911"/>
            <a:ext cx="10058400" cy="1101930"/>
          </a:xfrm>
        </p:spPr>
        <p:txBody>
          <a:bodyPr/>
          <a:lstStyle/>
          <a:p>
            <a:r>
              <a:rPr lang="pt-BR" dirty="0"/>
              <a:t>GLOSAS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D385B5-784E-4ABC-B001-DCA2DA949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620" y="1938943"/>
            <a:ext cx="11158714" cy="4374444"/>
          </a:xfrm>
        </p:spPr>
        <p:txBody>
          <a:bodyPr>
            <a:noAutofit/>
          </a:bodyPr>
          <a:lstStyle/>
          <a:p>
            <a:pPr marL="200025" lvl="1" indent="522288" algn="just">
              <a:lnSpc>
                <a:spcPct val="110000"/>
              </a:lnSpc>
              <a:buNone/>
            </a:pPr>
            <a:r>
              <a:rPr lang="pt-BR" sz="2400" dirty="0">
                <a:solidFill>
                  <a:schemeClr val="tx1"/>
                </a:solidFill>
                <a:latin typeface="Google Sans"/>
              </a:rPr>
              <a:t>As </a:t>
            </a:r>
            <a:r>
              <a:rPr lang="pt-BR" sz="2200" b="1" u="sng" dirty="0">
                <a:solidFill>
                  <a:schemeClr val="tx1"/>
                </a:solidFill>
                <a:latin typeface="Google Sans"/>
              </a:rPr>
              <a:t>DESPESAS PASSÍVEIS DE GLOSAS </a:t>
            </a:r>
            <a:r>
              <a:rPr lang="pt-BR" sz="2200" dirty="0">
                <a:solidFill>
                  <a:schemeClr val="tx1"/>
                </a:solidFill>
                <a:latin typeface="Google Sans"/>
              </a:rPr>
              <a:t>foram categorizadas </a:t>
            </a:r>
            <a:r>
              <a:rPr lang="pt-BR" sz="2400" dirty="0"/>
              <a:t>com o intuito de estabelecer um parâmetro para as despesas que poderão ser eventualmente glosadas, sendo</a:t>
            </a:r>
            <a:r>
              <a:rPr lang="pt-BR" sz="2200" dirty="0">
                <a:solidFill>
                  <a:schemeClr val="tx1"/>
                </a:solidFill>
                <a:latin typeface="Google Sans"/>
              </a:rPr>
              <a:t>:</a:t>
            </a:r>
          </a:p>
          <a:p>
            <a:pPr lvl="1" algn="just">
              <a:lnSpc>
                <a:spcPct val="110000"/>
              </a:lnSpc>
            </a:pPr>
            <a:r>
              <a:rPr lang="pt-BR" sz="1900" b="1" u="sng" dirty="0">
                <a:solidFill>
                  <a:schemeClr val="tx1"/>
                </a:solidFill>
                <a:latin typeface="Google Sans"/>
              </a:rPr>
              <a:t>Despesa Aprovada com Ressalvas </a:t>
            </a:r>
            <a:r>
              <a:rPr lang="pt-BR" sz="1900" u="sng" dirty="0">
                <a:solidFill>
                  <a:schemeClr val="tx1"/>
                </a:solidFill>
                <a:latin typeface="Google Sans"/>
              </a:rPr>
              <a:t>-</a:t>
            </a:r>
            <a:r>
              <a:rPr lang="pt-BR" sz="1900" dirty="0">
                <a:solidFill>
                  <a:schemeClr val="tx1"/>
                </a:solidFill>
                <a:latin typeface="Google Sans"/>
              </a:rPr>
              <a:t> Na prestação de contas esta despesa é executada conforme previsto no plano de trabalho, entretanto apresenta particularidades que necessitam do acompanhamento da Coordenadoria respectiva, devido a necessidade de continuidade além da prestação de contas, podendo estar relacionada a: incorporação de bens, quando se tratar de aquisição de equipamentos ou mobiliários; a apresentação do termo de aceitação da obra, quando se tratar de execução de obra; e as despesas parciais, quando o pagamento ou a conclusão da execução ocorrerá no exercício subsequente ao analisado.</a:t>
            </a:r>
          </a:p>
          <a:p>
            <a:pPr lvl="1" algn="just">
              <a:lnSpc>
                <a:spcPct val="110000"/>
              </a:lnSpc>
            </a:pPr>
            <a:r>
              <a:rPr lang="pt-BR" sz="1900" b="1" u="sng" dirty="0">
                <a:solidFill>
                  <a:schemeClr val="tx1"/>
                </a:solidFill>
                <a:latin typeface="Google Sans"/>
              </a:rPr>
              <a:t>Despesa com Tarifa Bancária, Juros e Multas -</a:t>
            </a:r>
            <a:r>
              <a:rPr lang="pt-BR" sz="1900" b="1" dirty="0">
                <a:solidFill>
                  <a:schemeClr val="tx1"/>
                </a:solidFill>
                <a:latin typeface="Google Sans"/>
              </a:rPr>
              <a:t> </a:t>
            </a:r>
            <a:r>
              <a:rPr lang="pt-BR" sz="1900" dirty="0">
                <a:solidFill>
                  <a:schemeClr val="tx1"/>
                </a:solidFill>
                <a:latin typeface="Google Sans"/>
              </a:rPr>
              <a:t>Em consulta junto a Assessoria Jurídica de SMS para esclarecer quanto à impossibilidade do pagamento de tarifas bancárias, Juros e Multas pela Administração informamos que foi elaborado parecer, disponível no processo SEI 6018.2019/0045661-8, ratificando que as despesas desta natureza serão glosadas e requerida a devolução dos valores ao Erário, devido a determinação legal.</a:t>
            </a:r>
          </a:p>
          <a:p>
            <a:pPr lvl="1" algn="just">
              <a:lnSpc>
                <a:spcPct val="110000"/>
              </a:lnSpc>
            </a:pPr>
            <a:endParaRPr lang="pt-BR" sz="1900" dirty="0">
              <a:solidFill>
                <a:schemeClr val="tx1"/>
              </a:solidFill>
              <a:latin typeface="Google San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397A4E-9AB7-44B1-9650-85E136C78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284" y="308051"/>
            <a:ext cx="116205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46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11379-2CAB-42DB-BFD6-03EB9E09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45911"/>
            <a:ext cx="10058400" cy="1101930"/>
          </a:xfrm>
        </p:spPr>
        <p:txBody>
          <a:bodyPr/>
          <a:lstStyle/>
          <a:p>
            <a:r>
              <a:rPr lang="pt-BR" dirty="0"/>
              <a:t>GLOSAS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D385B5-784E-4ABC-B001-DCA2DA949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620" y="1938943"/>
            <a:ext cx="11158714" cy="4374444"/>
          </a:xfrm>
        </p:spPr>
        <p:txBody>
          <a:bodyPr>
            <a:noAutofit/>
          </a:bodyPr>
          <a:lstStyle/>
          <a:p>
            <a:pPr lvl="1" algn="just">
              <a:lnSpc>
                <a:spcPct val="110000"/>
              </a:lnSpc>
            </a:pPr>
            <a:r>
              <a:rPr lang="pt-BR" sz="1900" b="1" u="sng" dirty="0">
                <a:solidFill>
                  <a:schemeClr val="tx1"/>
                </a:solidFill>
                <a:latin typeface="Google Sans"/>
              </a:rPr>
              <a:t>Despesa Incompatível ao Objeto -</a:t>
            </a:r>
            <a:r>
              <a:rPr lang="pt-BR" sz="1900" b="1" dirty="0">
                <a:solidFill>
                  <a:schemeClr val="tx1"/>
                </a:solidFill>
                <a:latin typeface="Google Sans"/>
              </a:rPr>
              <a:t> </a:t>
            </a:r>
            <a:r>
              <a:rPr lang="pt-BR" sz="1900" dirty="0">
                <a:solidFill>
                  <a:schemeClr val="tx1"/>
                </a:solidFill>
                <a:latin typeface="Google Sans"/>
              </a:rPr>
              <a:t>Representa a despesa que não demonstra relação com a execução do objeto da parceria, ou executada em Unidade não compatível com o item adquirido/serviço prestado.</a:t>
            </a:r>
          </a:p>
          <a:p>
            <a:pPr lvl="1" algn="just">
              <a:lnSpc>
                <a:spcPct val="110000"/>
              </a:lnSpc>
            </a:pPr>
            <a:r>
              <a:rPr lang="pt-BR" sz="1900" b="1" u="sng" dirty="0">
                <a:solidFill>
                  <a:schemeClr val="tx1"/>
                </a:solidFill>
                <a:latin typeface="Google Sans"/>
              </a:rPr>
              <a:t>Despesa Inconciliável -</a:t>
            </a:r>
            <a:r>
              <a:rPr lang="pt-BR" sz="1900" b="1" dirty="0">
                <a:solidFill>
                  <a:schemeClr val="tx1"/>
                </a:solidFill>
                <a:latin typeface="Google Sans"/>
              </a:rPr>
              <a:t> </a:t>
            </a:r>
            <a:r>
              <a:rPr lang="pt-BR" sz="1900" dirty="0">
                <a:solidFill>
                  <a:schemeClr val="tx1"/>
                </a:solidFill>
                <a:latin typeface="Google Sans"/>
              </a:rPr>
              <a:t>Retrata a despesa que por motivo temporal não viabiliza sua execução, ou seja, foi executada anteriormente a formalização da parceria, assim como pode ter relação a despesa de custeio direto realizada antes da inauguração/abertura da unidade.</a:t>
            </a:r>
          </a:p>
          <a:p>
            <a:pPr lvl="1" algn="just">
              <a:lnSpc>
                <a:spcPct val="110000"/>
              </a:lnSpc>
            </a:pPr>
            <a:r>
              <a:rPr lang="pt-BR" sz="1900" b="1" u="sng" dirty="0">
                <a:solidFill>
                  <a:schemeClr val="tx1"/>
                </a:solidFill>
                <a:latin typeface="Google Sans"/>
              </a:rPr>
              <a:t>Despesa Institucional não Comprovada </a:t>
            </a:r>
            <a:r>
              <a:rPr lang="pt-BR" sz="1900" u="sng" dirty="0">
                <a:solidFill>
                  <a:schemeClr val="tx1"/>
                </a:solidFill>
                <a:latin typeface="Google Sans"/>
              </a:rPr>
              <a:t>-</a:t>
            </a:r>
            <a:r>
              <a:rPr lang="pt-BR" sz="1900" dirty="0">
                <a:solidFill>
                  <a:schemeClr val="tx1"/>
                </a:solidFill>
                <a:latin typeface="Google Sans"/>
              </a:rPr>
              <a:t> A despesa Institucional expressa os gastos relacionados a operacionalização geral da OS, sendo comumente rateada entre as parcerias desde que a despesa especifica tenha relação ao objeto, o valor desta despesa deverá ser considerado proporcional a execução da parceria e apresentar os critérios, entretanto é indispensável a apresentação dos respectivos documentos fiscais ou legais para sua validação, portando o valor da despesa lançada sem a garantia documental será glosado.</a:t>
            </a:r>
          </a:p>
          <a:p>
            <a:pPr lvl="1" algn="just">
              <a:lnSpc>
                <a:spcPct val="110000"/>
              </a:lnSpc>
            </a:pPr>
            <a:r>
              <a:rPr lang="pt-BR" sz="1900" b="1" u="sng" dirty="0">
                <a:solidFill>
                  <a:schemeClr val="tx1"/>
                </a:solidFill>
                <a:latin typeface="Google Sans"/>
              </a:rPr>
              <a:t>Despesa sem Documento Comprobatório -</a:t>
            </a:r>
            <a:r>
              <a:rPr lang="pt-BR" sz="1900" b="1" dirty="0">
                <a:solidFill>
                  <a:schemeClr val="tx1"/>
                </a:solidFill>
                <a:latin typeface="Google Sans"/>
              </a:rPr>
              <a:t> </a:t>
            </a:r>
            <a:r>
              <a:rPr lang="pt-BR" sz="1900" dirty="0">
                <a:solidFill>
                  <a:schemeClr val="tx1"/>
                </a:solidFill>
                <a:latin typeface="Google Sans"/>
              </a:rPr>
              <a:t>Toda despesa lançada na prestação de contas deverá ser lastreada em documento fiscal ou legal.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397A4E-9AB7-44B1-9650-85E136C78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284" y="308051"/>
            <a:ext cx="116205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31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11379-2CAB-42DB-BFD6-03EB9E09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45911"/>
            <a:ext cx="10058400" cy="1101930"/>
          </a:xfrm>
        </p:spPr>
        <p:txBody>
          <a:bodyPr/>
          <a:lstStyle/>
          <a:p>
            <a:r>
              <a:rPr lang="pt-BR" dirty="0"/>
              <a:t>GLOSAS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D385B5-784E-4ABC-B001-DCA2DA949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620" y="1938943"/>
            <a:ext cx="11158714" cy="4374444"/>
          </a:xfrm>
        </p:spPr>
        <p:txBody>
          <a:bodyPr>
            <a:noAutofit/>
          </a:bodyPr>
          <a:lstStyle/>
          <a:p>
            <a:pPr lvl="1" algn="just">
              <a:lnSpc>
                <a:spcPct val="110000"/>
              </a:lnSpc>
            </a:pPr>
            <a:r>
              <a:rPr lang="pt-BR" sz="1900" b="1" u="sng" dirty="0">
                <a:solidFill>
                  <a:schemeClr val="tx1"/>
                </a:solidFill>
                <a:latin typeface="Google Sans"/>
              </a:rPr>
              <a:t>Despesa sem Permissão Contratual -</a:t>
            </a:r>
            <a:r>
              <a:rPr lang="pt-BR" sz="1900" b="1" dirty="0">
                <a:solidFill>
                  <a:schemeClr val="tx1"/>
                </a:solidFill>
                <a:latin typeface="Google Sans"/>
              </a:rPr>
              <a:t> </a:t>
            </a:r>
            <a:r>
              <a:rPr lang="pt-BR" sz="1900" dirty="0">
                <a:solidFill>
                  <a:schemeClr val="tx1"/>
                </a:solidFill>
                <a:latin typeface="Google Sans"/>
              </a:rPr>
              <a:t>A despesa para ser executada deve ser prevista no Plano de Trabalho e aprovada pela Coordenadoria respectiva para ser legitimada na prestação de contas, também deve ser considerada neste tipo de despesa a expressamente vedada em clausula contratual.</a:t>
            </a:r>
          </a:p>
          <a:p>
            <a:pPr lvl="1" algn="just">
              <a:lnSpc>
                <a:spcPct val="110000"/>
              </a:lnSpc>
            </a:pPr>
            <a:r>
              <a:rPr lang="pt-BR" sz="1900" b="1" u="sng" dirty="0">
                <a:solidFill>
                  <a:schemeClr val="tx1"/>
                </a:solidFill>
                <a:latin typeface="Google Sans"/>
              </a:rPr>
              <a:t>Despesa sem Recurso Financeiro -</a:t>
            </a:r>
            <a:r>
              <a:rPr lang="pt-BR" sz="1900" b="1" dirty="0">
                <a:solidFill>
                  <a:schemeClr val="tx1"/>
                </a:solidFill>
                <a:latin typeface="Google Sans"/>
              </a:rPr>
              <a:t> </a:t>
            </a:r>
            <a:r>
              <a:rPr lang="pt-BR" sz="1900" dirty="0">
                <a:solidFill>
                  <a:schemeClr val="tx1"/>
                </a:solidFill>
                <a:latin typeface="Google Sans"/>
              </a:rPr>
              <a:t>Discorre sobre a despesa exercida antes do dispêndio do recurso público a OS, portanto sem lastro financeiro para viabilizá-la.</a:t>
            </a:r>
          </a:p>
          <a:p>
            <a:pPr lvl="1" algn="just">
              <a:lnSpc>
                <a:spcPct val="110000"/>
              </a:lnSpc>
            </a:pPr>
            <a:r>
              <a:rPr lang="pt-BR" sz="1900" b="1" u="sng" dirty="0">
                <a:solidFill>
                  <a:schemeClr val="tx1"/>
                </a:solidFill>
                <a:latin typeface="Google Sans"/>
              </a:rPr>
              <a:t>Duplicidade de Contratação -</a:t>
            </a:r>
            <a:r>
              <a:rPr lang="pt-BR" sz="1900" b="1" dirty="0">
                <a:solidFill>
                  <a:schemeClr val="tx1"/>
                </a:solidFill>
                <a:latin typeface="Google Sans"/>
              </a:rPr>
              <a:t> </a:t>
            </a:r>
            <a:r>
              <a:rPr lang="pt-BR" sz="1900" dirty="0">
                <a:solidFill>
                  <a:schemeClr val="tx1"/>
                </a:solidFill>
                <a:latin typeface="Google Sans"/>
              </a:rPr>
              <a:t>Aborda o caso de constatada a existência de contratos de prestação de serviço que pressupõe o mesmo objeto.</a:t>
            </a:r>
          </a:p>
          <a:p>
            <a:pPr lvl="1" algn="just">
              <a:lnSpc>
                <a:spcPct val="110000"/>
              </a:lnSpc>
            </a:pPr>
            <a:r>
              <a:rPr lang="pt-BR" sz="1900" b="1" u="sng" dirty="0">
                <a:solidFill>
                  <a:schemeClr val="tx1"/>
                </a:solidFill>
                <a:latin typeface="Google Sans"/>
              </a:rPr>
              <a:t>Fornecedor Irregular -</a:t>
            </a:r>
            <a:r>
              <a:rPr lang="pt-BR" sz="1900" b="1" dirty="0">
                <a:solidFill>
                  <a:schemeClr val="tx1"/>
                </a:solidFill>
                <a:latin typeface="Google Sans"/>
              </a:rPr>
              <a:t> </a:t>
            </a:r>
            <a:r>
              <a:rPr lang="pt-BR" sz="1900" dirty="0">
                <a:solidFill>
                  <a:schemeClr val="tx1"/>
                </a:solidFill>
                <a:latin typeface="Google Sans"/>
              </a:rPr>
              <a:t>Por eventual apontamento em auditoria interna ou pelos Órgãos de Controle, no caso de constada pendência na regularidade fiscal, na execução dos serviços, ou na entrega dos itens adquiridos.</a:t>
            </a:r>
          </a:p>
          <a:p>
            <a:pPr lvl="1">
              <a:lnSpc>
                <a:spcPct val="110000"/>
              </a:lnSpc>
            </a:pPr>
            <a:endParaRPr lang="pt-BR" sz="2000" dirty="0">
              <a:solidFill>
                <a:schemeClr val="tx1"/>
              </a:solidFill>
              <a:latin typeface="Google San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397A4E-9AB7-44B1-9650-85E136C78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284" y="308051"/>
            <a:ext cx="116205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3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11379-2CAB-42DB-BFD6-03EB9E09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45911"/>
            <a:ext cx="10058400" cy="1101930"/>
          </a:xfrm>
        </p:spPr>
        <p:txBody>
          <a:bodyPr/>
          <a:lstStyle/>
          <a:p>
            <a:r>
              <a:rPr lang="pt-BR" dirty="0"/>
              <a:t>CASE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D385B5-784E-4ABC-B001-DCA2DA949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620" y="1938943"/>
            <a:ext cx="11158714" cy="4374444"/>
          </a:xfrm>
        </p:spPr>
        <p:txBody>
          <a:bodyPr>
            <a:normAutofit/>
          </a:bodyPr>
          <a:lstStyle/>
          <a:p>
            <a:pPr algn="ctr"/>
            <a:endParaRPr lang="pt-BR" sz="2000" b="1" dirty="0"/>
          </a:p>
          <a:p>
            <a:pPr algn="ctr"/>
            <a:r>
              <a:rPr lang="pt-BR" sz="2000" b="1" dirty="0"/>
              <a:t>Vide arquivo PDF extraído dos processos SEI de Prestação de Contas.</a:t>
            </a:r>
          </a:p>
          <a:p>
            <a:endParaRPr lang="pt-BR" dirty="0"/>
          </a:p>
          <a:p>
            <a:pPr>
              <a:buFont typeface="Courier New" panose="02070309020205020404" pitchFamily="49" charset="0"/>
              <a:buChar char="o"/>
            </a:pPr>
            <a:r>
              <a:rPr lang="pt-BR" b="1" dirty="0"/>
              <a:t>R010/2015 OS SANTA MARCELINA – EXERCÍCIO 2019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b="1" dirty="0"/>
              <a:t>R024/2020 OS INTS – EXERCÍCIO 2021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397A4E-9AB7-44B1-9650-85E136C78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284" y="308051"/>
            <a:ext cx="116205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53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11379-2CAB-42DB-BFD6-03EB9E09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45911"/>
            <a:ext cx="10058400" cy="1101930"/>
          </a:xfrm>
        </p:spPr>
        <p:txBody>
          <a:bodyPr/>
          <a:lstStyle/>
          <a:p>
            <a:r>
              <a:rPr lang="pt-BR" dirty="0"/>
              <a:t>CONTRATO DE GESTÃO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D385B5-784E-4ABC-B001-DCA2DA949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620" y="1938943"/>
            <a:ext cx="11158714" cy="4374444"/>
          </a:xfrm>
        </p:spPr>
        <p:txBody>
          <a:bodyPr>
            <a:normAutofit/>
          </a:bodyPr>
          <a:lstStyle/>
          <a:p>
            <a:pPr marL="200025" lvl="1" indent="522288" algn="just">
              <a:buNone/>
            </a:pPr>
            <a:r>
              <a:rPr lang="pt-BR" sz="2400" b="0" i="0" dirty="0">
                <a:solidFill>
                  <a:schemeClr val="tx1"/>
                </a:solidFill>
                <a:effectLst/>
                <a:latin typeface="Google Sans"/>
              </a:rPr>
              <a:t> O </a:t>
            </a:r>
            <a:r>
              <a:rPr lang="pt-BR" sz="2400" dirty="0">
                <a:solidFill>
                  <a:schemeClr val="tx1"/>
                </a:solidFill>
                <a:latin typeface="Google Sans"/>
              </a:rPr>
              <a:t>Monitoramento consiste no acompanhamento d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Google Sans"/>
              </a:rPr>
              <a:t>a execução para que ocorra de forma mais econômica e que atenda às necessidades planejadas, ou seja, a comprovação do cumprimento da execução do objeto do Contrato de Gestão conforme as especificações predeterminadas.</a:t>
            </a:r>
          </a:p>
          <a:p>
            <a:pPr marL="200025" lvl="1" indent="522288" algn="just">
              <a:buNone/>
            </a:pPr>
            <a:r>
              <a:rPr lang="pt-BR" sz="2400" dirty="0">
                <a:solidFill>
                  <a:schemeClr val="tx1"/>
                </a:solidFill>
                <a:latin typeface="Google Sans"/>
              </a:rPr>
              <a:t>Como metodologia para o monitoramento dos Contratos de Gestão da SMS foi estabelecido o comparativo entre </a:t>
            </a:r>
            <a:r>
              <a:rPr lang="pt-BR" sz="2400" b="1" u="sng" dirty="0">
                <a:solidFill>
                  <a:schemeClr val="tx1"/>
                </a:solidFill>
                <a:latin typeface="Google Sans"/>
              </a:rPr>
              <a:t>VALOR PREVISTO X VALOR EXECUTADO</a:t>
            </a:r>
            <a:r>
              <a:rPr lang="pt-BR" sz="2400" dirty="0">
                <a:solidFill>
                  <a:schemeClr val="tx1"/>
                </a:solidFill>
                <a:latin typeface="Google Sans"/>
              </a:rPr>
              <a:t>, ponderando os valores referenciais estabelecidos no Plano de Trabalho.</a:t>
            </a:r>
            <a:endParaRPr lang="pt-BR" sz="2400" b="0" i="0" dirty="0">
              <a:solidFill>
                <a:schemeClr val="tx1"/>
              </a:solidFill>
              <a:effectLst/>
              <a:latin typeface="Google Sans"/>
            </a:endParaRP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397A4E-9AB7-44B1-9650-85E136C78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284" y="308051"/>
            <a:ext cx="116205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11379-2CAB-42DB-BFD6-03EB9E09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45911"/>
            <a:ext cx="10058400" cy="1101930"/>
          </a:xfrm>
        </p:spPr>
        <p:txBody>
          <a:bodyPr/>
          <a:lstStyle/>
          <a:p>
            <a:r>
              <a:rPr lang="pt-BR" dirty="0"/>
              <a:t>ACOMPANHAMENTO FINANCEIRO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D385B5-784E-4ABC-B001-DCA2DA949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620" y="1938943"/>
            <a:ext cx="11158714" cy="4374444"/>
          </a:xfrm>
        </p:spPr>
        <p:txBody>
          <a:bodyPr>
            <a:normAutofit/>
          </a:bodyPr>
          <a:lstStyle/>
          <a:p>
            <a:pPr marL="200025" lvl="1" indent="522288" algn="just">
              <a:buNone/>
            </a:pPr>
            <a:r>
              <a:rPr lang="pt-BR" sz="2400" b="0" i="0" dirty="0">
                <a:solidFill>
                  <a:schemeClr val="tx1"/>
                </a:solidFill>
                <a:effectLst/>
                <a:latin typeface="Google Sans"/>
              </a:rPr>
              <a:t>Para o monitoramento financeiro do Contrato de Gestão da SMS, ficou evidente a necessidade da separação do </a:t>
            </a:r>
            <a:r>
              <a:rPr lang="pt-BR" sz="2400" b="1" i="0" u="sng" dirty="0">
                <a:solidFill>
                  <a:schemeClr val="tx1"/>
                </a:solidFill>
                <a:effectLst/>
                <a:latin typeface="Google Sans"/>
              </a:rPr>
              <a:t>ACOMPANHAMENTO FINANCEIRO 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Google Sans"/>
              </a:rPr>
              <a:t>e da </a:t>
            </a:r>
            <a:r>
              <a:rPr lang="pt-BR" sz="2400" b="1" i="0" u="sng" dirty="0">
                <a:solidFill>
                  <a:schemeClr val="tx1"/>
                </a:solidFill>
                <a:effectLst/>
                <a:latin typeface="Google Sans"/>
              </a:rPr>
              <a:t>PRESTAÇÃO DE CONTAS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Google Sans"/>
              </a:rPr>
              <a:t>, devido os momentos de verificação, onde um deve ser realizado no mês de compet</a:t>
            </a:r>
            <a:r>
              <a:rPr lang="pt-BR" sz="2400" dirty="0">
                <a:solidFill>
                  <a:schemeClr val="tx1"/>
                </a:solidFill>
                <a:latin typeface="Google Sans"/>
              </a:rPr>
              <a:t>ência, ou no máximo na competência seguinte e o outro na periodicidade definida, podendo até ser apurado após o término do exercício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Google Sans"/>
              </a:rPr>
              <a:t>.</a:t>
            </a:r>
          </a:p>
          <a:p>
            <a:pPr marL="200025" lvl="1" indent="522288" algn="just">
              <a:buNone/>
            </a:pPr>
            <a:r>
              <a:rPr lang="pt-BR" sz="2400" dirty="0">
                <a:solidFill>
                  <a:schemeClr val="tx1"/>
                </a:solidFill>
                <a:latin typeface="Google Sans"/>
              </a:rPr>
              <a:t>As ações de Acompanhamento Financeiro consiste em: </a:t>
            </a:r>
          </a:p>
          <a:p>
            <a:pPr lvl="1"/>
            <a:r>
              <a:rPr lang="pt-BR" sz="2200" dirty="0">
                <a:solidFill>
                  <a:schemeClr val="tx1"/>
                </a:solidFill>
                <a:latin typeface="Google Sans"/>
              </a:rPr>
              <a:t>Apuração mensal dos saldos</a:t>
            </a:r>
            <a:r>
              <a:rPr lang="pt-BR" sz="2200" b="0" i="0" dirty="0">
                <a:solidFill>
                  <a:schemeClr val="tx1"/>
                </a:solidFill>
                <a:effectLst/>
                <a:latin typeface="Google Sans"/>
              </a:rPr>
              <a:t>;</a:t>
            </a:r>
            <a:endParaRPr lang="pt-BR" sz="2200" dirty="0">
              <a:solidFill>
                <a:schemeClr val="tx1"/>
              </a:solidFill>
              <a:latin typeface="Google Sans"/>
            </a:endParaRPr>
          </a:p>
          <a:p>
            <a:pPr lvl="1"/>
            <a:r>
              <a:rPr lang="pt-BR" sz="2200" dirty="0">
                <a:solidFill>
                  <a:schemeClr val="tx1"/>
                </a:solidFill>
                <a:latin typeface="Google Sans"/>
              </a:rPr>
              <a:t>Qualificação dos saldos financeiros</a:t>
            </a:r>
            <a:r>
              <a:rPr lang="pt-BR" sz="2200" b="0" i="0" dirty="0">
                <a:solidFill>
                  <a:schemeClr val="tx1"/>
                </a:solidFill>
                <a:effectLst/>
                <a:latin typeface="Google Sans"/>
              </a:rPr>
              <a:t>;</a:t>
            </a:r>
            <a:endParaRPr lang="pt-BR" sz="2200" dirty="0">
              <a:solidFill>
                <a:schemeClr val="tx1"/>
              </a:solidFill>
              <a:latin typeface="Google Sans"/>
            </a:endParaRPr>
          </a:p>
          <a:p>
            <a:pPr lvl="1"/>
            <a:r>
              <a:rPr lang="pt-BR" sz="2200" dirty="0">
                <a:solidFill>
                  <a:schemeClr val="tx1"/>
                </a:solidFill>
                <a:latin typeface="Google Sans"/>
              </a:rPr>
              <a:t>Cálculo do desconto de equipe dimensionada;</a:t>
            </a:r>
          </a:p>
          <a:p>
            <a:pPr lvl="1"/>
            <a:r>
              <a:rPr lang="pt-BR" sz="2200" b="0" i="0" dirty="0">
                <a:solidFill>
                  <a:schemeClr val="tx1"/>
                </a:solidFill>
                <a:effectLst/>
                <a:latin typeface="Google Sans"/>
              </a:rPr>
              <a:t>Monitoramento da execução financeira; e</a:t>
            </a:r>
          </a:p>
          <a:p>
            <a:pPr lvl="1"/>
            <a:r>
              <a:rPr lang="pt-BR" sz="2200" dirty="0">
                <a:solidFill>
                  <a:schemeClr val="tx1"/>
                </a:solidFill>
                <a:latin typeface="Google Sans"/>
              </a:rPr>
              <a:t>Análise Financeira.</a:t>
            </a: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397A4E-9AB7-44B1-9650-85E136C78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284" y="308051"/>
            <a:ext cx="116205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7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11379-2CAB-42DB-BFD6-03EB9E09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45911"/>
            <a:ext cx="10058400" cy="1101930"/>
          </a:xfrm>
        </p:spPr>
        <p:txBody>
          <a:bodyPr>
            <a:normAutofit fontScale="90000"/>
          </a:bodyPr>
          <a:lstStyle/>
          <a:p>
            <a:r>
              <a:rPr lang="pt-BR" dirty="0"/>
              <a:t>ACOMPANHAMENTO FINANCEIRO</a:t>
            </a:r>
            <a:br>
              <a:rPr lang="pt-BR" dirty="0"/>
            </a:br>
            <a:r>
              <a:rPr lang="pt-BR" sz="3600" dirty="0">
                <a:solidFill>
                  <a:schemeClr val="tx1"/>
                </a:solidFill>
                <a:latin typeface="Google Sans"/>
              </a:rPr>
              <a:t>1 - Apuração Mensal dos Saldos</a:t>
            </a: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D385B5-784E-4ABC-B001-DCA2DA949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620" y="1938943"/>
            <a:ext cx="11158714" cy="4374444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397A4E-9AB7-44B1-9650-85E136C78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284" y="308051"/>
            <a:ext cx="1162050" cy="1038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F7D2B20-7E11-46E5-AF55-D75DB4135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20" y="1938943"/>
            <a:ext cx="11158714" cy="333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89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11379-2CAB-42DB-BFD6-03EB9E09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45911"/>
            <a:ext cx="10058400" cy="1101930"/>
          </a:xfrm>
        </p:spPr>
        <p:txBody>
          <a:bodyPr>
            <a:normAutofit fontScale="90000"/>
          </a:bodyPr>
          <a:lstStyle/>
          <a:p>
            <a:r>
              <a:rPr lang="pt-BR" dirty="0"/>
              <a:t>ACOMPANHAMENTO FINANCEIRO</a:t>
            </a:r>
            <a:br>
              <a:rPr lang="pt-BR" dirty="0"/>
            </a:br>
            <a:r>
              <a:rPr lang="pt-BR" sz="3600" dirty="0">
                <a:solidFill>
                  <a:schemeClr val="tx1"/>
                </a:solidFill>
              </a:rPr>
              <a:t>2 - </a:t>
            </a:r>
            <a:r>
              <a:rPr lang="pt-BR" sz="3600" dirty="0">
                <a:solidFill>
                  <a:schemeClr val="tx1"/>
                </a:solidFill>
                <a:latin typeface="Google Sans"/>
              </a:rPr>
              <a:t>Qualificação dos Saldos Financeiros</a:t>
            </a:r>
            <a:endParaRPr lang="pt-BR" sz="3600" dirty="0">
              <a:solidFill>
                <a:schemeClr val="tx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397A4E-9AB7-44B1-9650-85E136C78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284" y="308051"/>
            <a:ext cx="1162050" cy="10382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F93A872-C243-450D-8BCC-2A14F20EC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909" y="1845734"/>
            <a:ext cx="909637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75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11379-2CAB-42DB-BFD6-03EB9E09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45911"/>
            <a:ext cx="10058400" cy="110193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1"/>
                </a:solidFill>
              </a:rPr>
              <a:t>ACOMPANHAMENTO FINANCEIRO</a:t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sz="3600" dirty="0">
                <a:solidFill>
                  <a:schemeClr val="tx1"/>
                </a:solidFill>
              </a:rPr>
              <a:t>3 - </a:t>
            </a:r>
            <a:r>
              <a:rPr lang="pt-BR" sz="3600" dirty="0">
                <a:solidFill>
                  <a:schemeClr val="tx1"/>
                </a:solidFill>
                <a:latin typeface="Google Sans"/>
              </a:rPr>
              <a:t>Cálculo do Desconto de Equipe Dimensionada</a:t>
            </a: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D385B5-784E-4ABC-B001-DCA2DA949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620" y="1938943"/>
            <a:ext cx="11158714" cy="4374444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endParaRPr lang="pt-BR" sz="2200" dirty="0">
              <a:solidFill>
                <a:schemeClr val="tx1"/>
              </a:solidFill>
              <a:latin typeface="Google Sans"/>
            </a:endParaRP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397A4E-9AB7-44B1-9650-85E136C78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284" y="308051"/>
            <a:ext cx="1162050" cy="10382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07781B5-A4E2-4511-8A24-0AB9582E8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33" y="1966876"/>
            <a:ext cx="11847334" cy="292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6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11379-2CAB-42DB-BFD6-03EB9E09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45911"/>
            <a:ext cx="10058400" cy="1101930"/>
          </a:xfrm>
        </p:spPr>
        <p:txBody>
          <a:bodyPr>
            <a:normAutofit fontScale="90000"/>
          </a:bodyPr>
          <a:lstStyle/>
          <a:p>
            <a:r>
              <a:rPr lang="pt-BR" dirty="0"/>
              <a:t>ACOMPANHAMENTO FINANCEIRO</a:t>
            </a:r>
            <a:br>
              <a:rPr lang="pt-BR" dirty="0"/>
            </a:br>
            <a:r>
              <a:rPr lang="pt-BR" sz="3600" dirty="0">
                <a:solidFill>
                  <a:schemeClr val="tx1"/>
                </a:solidFill>
              </a:rPr>
              <a:t>4 - </a:t>
            </a:r>
            <a:r>
              <a:rPr lang="pt-BR" sz="3600" b="0" i="0" dirty="0">
                <a:solidFill>
                  <a:schemeClr val="tx1"/>
                </a:solidFill>
                <a:effectLst/>
                <a:latin typeface="Google Sans"/>
              </a:rPr>
              <a:t>Monitoramento da Execução </a:t>
            </a:r>
            <a:r>
              <a:rPr lang="pt-BR" sz="3600" dirty="0">
                <a:solidFill>
                  <a:schemeClr val="tx1"/>
                </a:solidFill>
                <a:latin typeface="Google Sans"/>
              </a:rPr>
              <a:t>F</a:t>
            </a:r>
            <a:r>
              <a:rPr lang="pt-BR" sz="3600" b="0" i="0" dirty="0">
                <a:solidFill>
                  <a:schemeClr val="tx1"/>
                </a:solidFill>
                <a:effectLst/>
                <a:latin typeface="Google Sans"/>
              </a:rPr>
              <a:t>inanceira</a:t>
            </a:r>
            <a:endParaRPr lang="pt-BR" sz="3600" dirty="0">
              <a:solidFill>
                <a:schemeClr val="tx1"/>
              </a:solidFill>
            </a:endParaRP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76A3945-227B-4ED1-9182-3359E1465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285" y="1812291"/>
            <a:ext cx="11790449" cy="3911176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4397A4E-9AB7-44B1-9650-85E136C78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5284" y="308051"/>
            <a:ext cx="116205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63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11379-2CAB-42DB-BFD6-03EB9E09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45911"/>
            <a:ext cx="10058400" cy="1101930"/>
          </a:xfrm>
        </p:spPr>
        <p:txBody>
          <a:bodyPr>
            <a:normAutofit fontScale="90000"/>
          </a:bodyPr>
          <a:lstStyle/>
          <a:p>
            <a:r>
              <a:rPr lang="pt-BR" dirty="0"/>
              <a:t>ACOMPANHAMENTO FINANCEIRO</a:t>
            </a:r>
            <a:br>
              <a:rPr lang="pt-BR" dirty="0"/>
            </a:br>
            <a:r>
              <a:rPr lang="pt-BR" sz="3600" b="1" dirty="0">
                <a:solidFill>
                  <a:schemeClr val="tx1"/>
                </a:solidFill>
              </a:rPr>
              <a:t>5 - </a:t>
            </a:r>
            <a:r>
              <a:rPr lang="pt-BR" sz="3600" dirty="0">
                <a:solidFill>
                  <a:schemeClr val="tx1"/>
                </a:solidFill>
                <a:latin typeface="Google Sans"/>
              </a:rPr>
              <a:t>Análise Financeira (1/3)</a:t>
            </a:r>
            <a:endParaRPr lang="pt-BR" sz="36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397A4E-9AB7-44B1-9650-85E136C78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284" y="308051"/>
            <a:ext cx="1162050" cy="10382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6BEE90D-EE1F-4773-B2DE-DBF614578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36" y="1756290"/>
            <a:ext cx="10761488" cy="473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485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6A9EBC01CEF943947A68EE057D3CDF" ma:contentTypeVersion="17" ma:contentTypeDescription="Crie um novo documento." ma:contentTypeScope="" ma:versionID="00a65eb2b53916267caf2d3b0afe38a2">
  <xsd:schema xmlns:xsd="http://www.w3.org/2001/XMLSchema" xmlns:xs="http://www.w3.org/2001/XMLSchema" xmlns:p="http://schemas.microsoft.com/office/2006/metadata/properties" xmlns:ns2="8d6f1640-4d17-423e-b3dc-b31c827a9e67" xmlns:ns3="b7465507-ed39-44f7-b27e-edf0fc3600e1" targetNamespace="http://schemas.microsoft.com/office/2006/metadata/properties" ma:root="true" ma:fieldsID="9536145989c3d934809786e1de8c8d7f" ns2:_="" ns3:_="">
    <xsd:import namespace="8d6f1640-4d17-423e-b3dc-b31c827a9e67"/>
    <xsd:import namespace="b7465507-ed39-44f7-b27e-edf0fc3600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6f1640-4d17-423e-b3dc-b31c827a9e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cc2251a4-284b-4299-a75e-b536127868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465507-ed39-44f7-b27e-edf0fc3600e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be12f01-79ed-4051-98e9-1cb0cccc255a}" ma:internalName="TaxCatchAll" ma:showField="CatchAllData" ma:web="b7465507-ed39-44f7-b27e-edf0fc3600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6f1640-4d17-423e-b3dc-b31c827a9e67">
      <Terms xmlns="http://schemas.microsoft.com/office/infopath/2007/PartnerControls"/>
    </lcf76f155ced4ddcb4097134ff3c332f>
    <TaxCatchAll xmlns="b7465507-ed39-44f7-b27e-edf0fc3600e1" xsi:nil="true"/>
  </documentManagement>
</p:properties>
</file>

<file path=customXml/itemProps1.xml><?xml version="1.0" encoding="utf-8"?>
<ds:datastoreItem xmlns:ds="http://schemas.openxmlformats.org/officeDocument/2006/customXml" ds:itemID="{267D54CA-DD13-4C43-A581-362F565AD897}"/>
</file>

<file path=customXml/itemProps2.xml><?xml version="1.0" encoding="utf-8"?>
<ds:datastoreItem xmlns:ds="http://schemas.openxmlformats.org/officeDocument/2006/customXml" ds:itemID="{0041DFB0-73ED-40E6-82EF-69ADFDC52FED}"/>
</file>

<file path=customXml/itemProps3.xml><?xml version="1.0" encoding="utf-8"?>
<ds:datastoreItem xmlns:ds="http://schemas.openxmlformats.org/officeDocument/2006/customXml" ds:itemID="{2F9809A8-C2CB-49E4-A617-6483338DA0AA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567</TotalTime>
  <Words>1238</Words>
  <Application>Microsoft Office PowerPoint</Application>
  <PresentationFormat>Widescreen</PresentationFormat>
  <Paragraphs>65</Paragraphs>
  <Slides>23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0" baseType="lpstr">
      <vt:lpstr>Calibri</vt:lpstr>
      <vt:lpstr>Calibri Light</vt:lpstr>
      <vt:lpstr>Courier New</vt:lpstr>
      <vt:lpstr>Google Sans</vt:lpstr>
      <vt:lpstr>Wingdings</vt:lpstr>
      <vt:lpstr>Retrospectiva</vt:lpstr>
      <vt:lpstr>Imagem do Paintbrush</vt:lpstr>
      <vt:lpstr>Oficina Prática de Monitoramento de Parcerias  ASPECTOS CONTÁBEIS DAS PARCERIAS: GLOSAS, AJUSTES FINANCEIROS E PRESTAÇÃO DE CONTAS.</vt:lpstr>
      <vt:lpstr>CONTRATO DE GESTÃO</vt:lpstr>
      <vt:lpstr>CONTRATO DE GESTÃO</vt:lpstr>
      <vt:lpstr>ACOMPANHAMENTO FINANCEIRO</vt:lpstr>
      <vt:lpstr>ACOMPANHAMENTO FINANCEIRO 1 - Apuração Mensal dos Saldos</vt:lpstr>
      <vt:lpstr>ACOMPANHAMENTO FINANCEIRO 2 - Qualificação dos Saldos Financeiros</vt:lpstr>
      <vt:lpstr>ACOMPANHAMENTO FINANCEIRO 3 - Cálculo do Desconto de Equipe Dimensionada</vt:lpstr>
      <vt:lpstr>ACOMPANHAMENTO FINANCEIRO 4 - Monitoramento da Execução Financeira</vt:lpstr>
      <vt:lpstr>ACOMPANHAMENTO FINANCEIRO 5 - Análise Financeira (1/3)</vt:lpstr>
      <vt:lpstr>ACOMPANHAMENTO FINANCEIRO 5 - Análise Financeira (2/3)</vt:lpstr>
      <vt:lpstr>ACOMPANHAMENTO FINANCEIRO 5 - Análise Financeira (3/3)</vt:lpstr>
      <vt:lpstr>PRESTAÇÃO DE CONTAS</vt:lpstr>
      <vt:lpstr>PRESTAÇÃO DE CONTAS 1 - Análise da Prestação de Contas de Custeio Mensal (1/3)</vt:lpstr>
      <vt:lpstr>PRESTAÇÃO DE CONTAS 1 - Análise da Prestação de Contas de Custeio Mensal (2/3)</vt:lpstr>
      <vt:lpstr>PRESTAÇÃO DE CONTAS 1 - Análise da Prestação de Contas de Custeio Mensal (3/3)</vt:lpstr>
      <vt:lpstr>PRESTAÇÃO DE CONTAS 2 - Análise da Prestação de Contas Anual</vt:lpstr>
      <vt:lpstr>PRESTAÇÃO DE CONTAS 3 - Análise da Prestação de Contas de Investimentos (1/3)</vt:lpstr>
      <vt:lpstr>PRESTAÇÃO DE CONTAS 3 - Análise da Prestação de Contas de Investimentos (2/3)</vt:lpstr>
      <vt:lpstr>PRESTAÇÃO DE CONTAS 3 - Análise da Prestação de Contas de Investimentos (3/3)</vt:lpstr>
      <vt:lpstr>GLOSAS</vt:lpstr>
      <vt:lpstr>GLOSAS</vt:lpstr>
      <vt:lpstr>GLOSAS</vt:lpstr>
      <vt:lpstr>CASE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Virginnia Faria Alves Pena</dc:creator>
  <cp:lastModifiedBy>Virginnia Faria Alves Pena</cp:lastModifiedBy>
  <cp:revision>5</cp:revision>
  <dcterms:created xsi:type="dcterms:W3CDTF">2023-10-31T13:36:04Z</dcterms:created>
  <dcterms:modified xsi:type="dcterms:W3CDTF">2023-11-06T21:33:39Z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0x0101005B6A9EBC01CEF943947A68EE057D3CDF</vt:lpwstr>
  </property>
</Properties>
</file>